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5" r:id="rId2"/>
    <p:sldId id="327" r:id="rId3"/>
    <p:sldId id="316" r:id="rId4"/>
    <p:sldId id="319" r:id="rId5"/>
    <p:sldId id="330" r:id="rId6"/>
    <p:sldId id="331" r:id="rId7"/>
    <p:sldId id="332" r:id="rId8"/>
    <p:sldId id="335" r:id="rId9"/>
    <p:sldId id="337" r:id="rId10"/>
    <p:sldId id="338" r:id="rId11"/>
    <p:sldId id="339" r:id="rId12"/>
    <p:sldId id="340" r:id="rId13"/>
    <p:sldId id="28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5AA28"/>
    <a:srgbClr val="FFFF66"/>
    <a:srgbClr val="4F81BD"/>
    <a:srgbClr val="003F6F"/>
    <a:srgbClr val="4AA4CD"/>
    <a:srgbClr val="E7502B"/>
    <a:srgbClr val="6F4F9A"/>
    <a:srgbClr val="8697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698" autoAdjust="0"/>
  </p:normalViewPr>
  <p:slideViewPr>
    <p:cSldViewPr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32DFC6F-72BD-4A6D-AE5D-1C43FAB83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A8B14C3-BEF5-4012-AC47-CFF8D48D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2C4712-73F4-4BC7-A9DB-037BFF82925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E1A65F-477E-47C0-A2B2-ACCC65B429C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buFont typeface="+mj-lt"/>
              <a:buNone/>
            </a:pPr>
            <a:endParaRPr lang="en-GB" b="1" smtClean="0">
              <a:solidFill>
                <a:srgbClr val="E7502B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7D2160-44F2-4344-AA6D-ACDF0DAC478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CD3F8E-7ADE-4528-B3F3-7C07C8C2471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A0F0-79A6-448A-83C8-4D4C36BBE333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466B-1D44-4886-A531-8A117B8F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14F1-B500-4D29-84DB-ABE04A59E705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6E3B-91C5-4DD9-8D01-D863C8A9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CDBC-616F-4A90-874D-18ECEFC81DF7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313F-DDD2-4A69-B8D0-DA7884A8D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27C0-FA6E-4292-99F5-8B297B80DCA2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5005-D25C-481A-B26F-288CF7895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C234-00A1-4199-9EAB-A7BEDC9BD80C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1805-4443-4128-92B3-5D1943C26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0441-98F0-4A60-8A0A-22B02AAD875E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B9F8-2855-4FDB-A6AC-D2C4A4B0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0430-93C2-4178-A17F-7E1EECE367FC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385F-933C-47F0-9952-051C7CD5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F1CF-EC07-496F-B7A3-E4E9111DF422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374B-49DB-4742-B032-163BDCCAC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0C31-2789-457A-A50F-6CC526773626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6C3D-255F-4492-942A-E6101C5F7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481B-3176-4D2B-AFFD-B9FE63041101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11AD-9D08-4983-9EBE-5DA7BB8BB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050F-482E-4310-8DB4-582641D79C70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8FAF-3751-46EE-AF8A-459C3CCDC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Click to edit Master text styles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F009B5-8E72-445D-B1FF-004A73339E67}" type="datetime1">
              <a:rPr lang="en-US"/>
              <a:pPr>
                <a:defRPr/>
              </a:pPr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00F7D5-19F4-441C-A706-8ED13720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5288" y="387350"/>
            <a:ext cx="1800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reismymeatfrom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uc.eu/can-we-trust-our-meat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uc.org/publications/2013-00043-01-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55563" y="-23813"/>
            <a:ext cx="9398001" cy="6858001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4643438" y="9525"/>
            <a:ext cx="4752975" cy="6958013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97438" y="1287463"/>
            <a:ext cx="40322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3800">
                <a:solidFill>
                  <a:schemeClr val="bg1"/>
                </a:solidFill>
                <a:latin typeface="Verdana" pitchFamily="34" charset="0"/>
              </a:rPr>
              <a:t>Food origin – COOL labels for informed consumer</a:t>
            </a:r>
            <a:r>
              <a:rPr lang="fr-BE" altLang="en-US" sz="3800">
                <a:solidFill>
                  <a:schemeClr val="bg1"/>
                </a:solidFill>
                <a:latin typeface="Verdana" pitchFamily="34" charset="0"/>
              </a:rPr>
              <a:t>s</a:t>
            </a:r>
            <a:endParaRPr lang="en-GB" altLang="en-US" sz="3800" i="1">
              <a:solidFill>
                <a:srgbClr val="FFFFFF"/>
              </a:solidFill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sz="1800" i="1">
                <a:solidFill>
                  <a:srgbClr val="FFFFFF"/>
                </a:solidFill>
                <a:latin typeface="Verdana" pitchFamily="34" charset="0"/>
              </a:rPr>
              <a:t>▸ </a:t>
            </a:r>
            <a:r>
              <a:rPr lang="de-DE" altLang="en-US" sz="1800" i="1">
                <a:solidFill>
                  <a:srgbClr val="FFFFFF"/>
                </a:solidFill>
                <a:latin typeface="Verdana" pitchFamily="34" charset="0"/>
              </a:rPr>
              <a:t>Camille Perrin</a:t>
            </a:r>
          </a:p>
          <a:p>
            <a:pPr algn="r">
              <a:spcBef>
                <a:spcPct val="50000"/>
              </a:spcBef>
            </a:pPr>
            <a:r>
              <a:rPr lang="de-DE" altLang="en-US" sz="1800" i="1">
                <a:solidFill>
                  <a:srgbClr val="FFFFFF"/>
                </a:solidFill>
                <a:latin typeface="Verdana" pitchFamily="34" charset="0"/>
              </a:rPr>
              <a:t>Senior Food Policy Officer</a:t>
            </a:r>
            <a:endParaRPr lang="en-US" altLang="en-US" sz="1800" i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03800" y="5229225"/>
            <a:ext cx="40322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300" i="1">
              <a:solidFill>
                <a:srgbClr val="FFFFFF"/>
              </a:solidFill>
              <a:latin typeface="Verdana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altLang="en-US" sz="1300">
                <a:solidFill>
                  <a:srgbClr val="FFFFFF"/>
                </a:solidFill>
                <a:latin typeface="Verdana" pitchFamily="34" charset="0"/>
              </a:rPr>
              <a:t>Tuesday 4</a:t>
            </a:r>
            <a:r>
              <a:rPr lang="en-GB" altLang="en-US" sz="1300" baseline="3000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GB" altLang="en-US" sz="1300">
                <a:solidFill>
                  <a:srgbClr val="FFFFFF"/>
                </a:solidFill>
                <a:latin typeface="Verdana" pitchFamily="34" charset="0"/>
              </a:rPr>
              <a:t> November 2014</a:t>
            </a:r>
          </a:p>
          <a:p>
            <a:pPr algn="l">
              <a:spcBef>
                <a:spcPct val="50000"/>
              </a:spcBef>
            </a:pPr>
            <a:r>
              <a:rPr lang="en-GB" altLang="en-US" sz="1300">
                <a:solidFill>
                  <a:srgbClr val="FFFFFF"/>
                </a:solidFill>
                <a:latin typeface="Verdana" pitchFamily="34" charset="0"/>
              </a:rPr>
              <a:t>European Parliament</a:t>
            </a:r>
          </a:p>
          <a:p>
            <a:pPr algn="l">
              <a:spcBef>
                <a:spcPct val="50000"/>
              </a:spcBef>
            </a:pPr>
            <a:r>
              <a:rPr lang="en-GB" altLang="en-US" sz="1300">
                <a:solidFill>
                  <a:srgbClr val="FFFFFF"/>
                </a:solidFill>
                <a:latin typeface="Verdana" pitchFamily="34" charset="0"/>
              </a:rPr>
              <a:t>Primary Food Processors conference</a:t>
            </a:r>
          </a:p>
        </p:txBody>
      </p:sp>
      <p:pic>
        <p:nvPicPr>
          <p:cNvPr id="2054" name="Picture 8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30241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tx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133725"/>
            <a:ext cx="3240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A31E75-4D42-4196-89AE-150BF72A5AD7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10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BEUC recommendations</a:t>
            </a:r>
            <a:endParaRPr lang="en-GB" altLang="en-US" sz="2000" b="1" smtClean="0">
              <a:solidFill>
                <a:srgbClr val="003F6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610600" cy="5256213"/>
          </a:xfrm>
        </p:spPr>
        <p:txBody>
          <a:bodyPr tIns="46800" rtlCol="0">
            <a:noAutofit/>
          </a:bodyPr>
          <a:lstStyle/>
          <a:p>
            <a:pPr marL="28575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Char char="•"/>
              <a:defRPr/>
            </a:pP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Robust, verifiable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data needed to inform policy decision</a:t>
            </a: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ectoral approach?</a:t>
            </a:r>
          </a:p>
          <a:p>
            <a:pPr marL="28575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Char char="•"/>
              <a:defRPr/>
            </a:pP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Consumers’ interest in COOL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cannot be assessed solely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 terms of ‘</a:t>
            </a:r>
            <a:r>
              <a:rPr lang="en-GB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willingness to pay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’</a:t>
            </a: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Many consumers do simply not conceive of having to pay to have access to such basic food information as the origin!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r>
              <a:rPr lang="en-GB" sz="2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Strong rules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needed on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voluntary COOL</a:t>
            </a: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Implementing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act? (legal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deadline: Dec.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2013)</a:t>
            </a:r>
          </a:p>
          <a:p>
            <a:pPr marL="45720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endParaRPr lang="en-GB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Place 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of </a:t>
            </a:r>
            <a:r>
              <a:rPr lang="en-GB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FARMING</a:t>
            </a: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of the primary ingredient(s) should be labelled (not just the country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of </a:t>
            </a:r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processing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)</a:t>
            </a:r>
          </a:p>
          <a:p>
            <a:pPr marL="45720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For</a:t>
            </a: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consistency,</a:t>
            </a: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same geographical level of precision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as for the food (i.e. </a:t>
            </a:r>
            <a:r>
              <a:rPr lang="en-GB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COUNTRY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level)</a:t>
            </a: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endParaRPr lang="en-GB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742950" lvl="2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Costs not a valid argument as possibility to just indicate the primary ingredient(s) has a “</a:t>
            </a:r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different origin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”</a:t>
            </a:r>
          </a:p>
          <a:p>
            <a:pPr marL="45720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marL="0" lvl="1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Status quo is no option for consumers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76250"/>
            <a:ext cx="6264275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BEUC campaign: Where is my meat from? (I)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D7D43B-4F6D-4087-9DC6-C667EADC2A17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11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12294" name="Picture 2" descr="I:\FLAGSHIP CAMPAIGNS\FC Trust Meat\COOL\OldCo\know where your meat comes from -slide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1631950"/>
            <a:ext cx="3543300" cy="27336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84150" y="4606925"/>
            <a:ext cx="3600450" cy="1771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b="1" i="1" dirty="0"/>
              <a:t>EU</a:t>
            </a:r>
            <a:r>
              <a:rPr lang="en-GB" sz="1400" i="1" dirty="0"/>
              <a:t> </a:t>
            </a:r>
            <a:r>
              <a:rPr lang="en-GB" sz="1400" b="1" i="1" dirty="0"/>
              <a:t>consumers</a:t>
            </a:r>
            <a:r>
              <a:rPr lang="en-GB" sz="1400" i="1" dirty="0"/>
              <a:t> want to know </a:t>
            </a:r>
            <a:r>
              <a:rPr lang="en-GB" sz="1400" b="1" i="1" dirty="0"/>
              <a:t>where</a:t>
            </a:r>
            <a:r>
              <a:rPr lang="en-GB" sz="1400" i="1" dirty="0"/>
              <a:t> their </a:t>
            </a:r>
            <a:r>
              <a:rPr lang="en-GB" sz="1400" b="1" i="1" dirty="0"/>
              <a:t>food</a:t>
            </a:r>
            <a:r>
              <a:rPr lang="en-GB" sz="1400" i="1" dirty="0"/>
              <a:t> </a:t>
            </a:r>
            <a:r>
              <a:rPr lang="en-GB" sz="1400" b="1" i="1" dirty="0"/>
              <a:t>comes from - </a:t>
            </a:r>
            <a:r>
              <a:rPr lang="en-GB" sz="1400" i="1" dirty="0"/>
              <a:t>especially their </a:t>
            </a:r>
            <a:r>
              <a:rPr lang="en-GB" sz="1400" b="1" i="1" dirty="0"/>
              <a:t>meat</a:t>
            </a:r>
            <a:r>
              <a:rPr lang="en-GB" sz="1400" i="1" dirty="0"/>
              <a:t>. </a:t>
            </a:r>
            <a:endParaRPr lang="en-GB" sz="1400" dirty="0"/>
          </a:p>
          <a:p>
            <a:pPr>
              <a:defRPr/>
            </a:pPr>
            <a:r>
              <a:rPr lang="en-GB" sz="1400" i="1" dirty="0"/>
              <a:t>Embark on a pig’s journey from </a:t>
            </a:r>
            <a:r>
              <a:rPr lang="en-GB" sz="1400" b="1" i="1" dirty="0"/>
              <a:t>farm to fork</a:t>
            </a:r>
            <a:r>
              <a:rPr lang="en-GB" sz="1400" i="1" dirty="0"/>
              <a:t> and see how inadequate </a:t>
            </a:r>
            <a:r>
              <a:rPr lang="en-GB" sz="1400" b="1" i="1" dirty="0"/>
              <a:t>origin labels </a:t>
            </a:r>
            <a:r>
              <a:rPr lang="en-GB" sz="1400" i="1" dirty="0"/>
              <a:t>are.</a:t>
            </a:r>
            <a:endParaRPr lang="en-GB" sz="1400" dirty="0"/>
          </a:p>
          <a:p>
            <a:pPr>
              <a:defRPr/>
            </a:pPr>
            <a:r>
              <a:rPr lang="en-GB" sz="1400" i="1" dirty="0"/>
              <a:t>Join the </a:t>
            </a:r>
            <a:r>
              <a:rPr lang="en-GB" sz="1400" b="1" i="1" dirty="0"/>
              <a:t>BEUC</a:t>
            </a:r>
            <a:r>
              <a:rPr lang="en-GB" sz="1400" i="1" dirty="0"/>
              <a:t> campaign for a more </a:t>
            </a:r>
            <a:r>
              <a:rPr lang="en-GB" sz="1400" b="1" i="1" dirty="0"/>
              <a:t>transparent meat</a:t>
            </a:r>
            <a:r>
              <a:rPr lang="en-GB" sz="1400" i="1" dirty="0"/>
              <a:t> </a:t>
            </a:r>
            <a:r>
              <a:rPr lang="en-GB" sz="1400" b="1" i="1" dirty="0"/>
              <a:t>supply chain</a:t>
            </a:r>
            <a:r>
              <a:rPr lang="en-GB" sz="1400" i="1" dirty="0"/>
              <a:t>: </a:t>
            </a:r>
            <a:r>
              <a:rPr lang="en-GB" sz="1400" i="1" u="sng" dirty="0">
                <a:hlinkClick r:id="rId5"/>
              </a:rPr>
              <a:t>www.beuc.eu/can-we-trust-our-meat</a:t>
            </a:r>
            <a:r>
              <a:rPr lang="en-GB" sz="1400" dirty="0"/>
              <a:t>	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2201863"/>
            <a:ext cx="4773613" cy="2924175"/>
          </a:xfrm>
        </p:spPr>
        <p:txBody>
          <a:bodyPr tIns="46800"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Social media campaign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launched simultaneously (2</a:t>
            </a:r>
            <a:r>
              <a:rPr lang="en-GB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nd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 Sept.) in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13 EU Member States*, Norway &amp; Switzerland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Verdana"/>
                <a:hlinkClick r:id="rId3"/>
              </a:rPr>
              <a:t>www.whereismymeatfrom.eu</a:t>
            </a:r>
            <a:endParaRPr lang="en-GB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None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None/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*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AT, BE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, CY, DE, DK, EL, ES, FR, IT, PL, PT,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SW, UK.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endParaRPr lang="en-GB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endParaRPr lang="en-GB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endParaRPr lang="en-GB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endParaRPr lang="en-GB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76250"/>
            <a:ext cx="6264275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BEUC campaign: Where is my meat from? (II)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F22119-D9DC-4688-8D0A-86B2F51668C0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12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 l="25938" t="11438" r="22488" b="6062"/>
          <a:stretch>
            <a:fillRect/>
          </a:stretch>
        </p:blipFill>
        <p:spPr bwMode="auto">
          <a:xfrm>
            <a:off x="250825" y="1619250"/>
            <a:ext cx="4465638" cy="40147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/>
          <a:srcRect l="27531" t="16418" r="28596" b="6345"/>
          <a:stretch>
            <a:fillRect/>
          </a:stretch>
        </p:blipFill>
        <p:spPr bwMode="auto">
          <a:xfrm>
            <a:off x="3074988" y="2740025"/>
            <a:ext cx="3865562" cy="38258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 l="23836" t="11778" r="26755" b="8617"/>
          <a:stretch>
            <a:fillRect/>
          </a:stretch>
        </p:blipFill>
        <p:spPr bwMode="auto">
          <a:xfrm rot="900508">
            <a:off x="4865688" y="1541463"/>
            <a:ext cx="3654425" cy="33099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/>
          <a:srcRect l="15820" t="16380" r="35197" b="7120"/>
          <a:stretch>
            <a:fillRect/>
          </a:stretch>
        </p:blipFill>
        <p:spPr bwMode="auto">
          <a:xfrm>
            <a:off x="1074738" y="1268413"/>
            <a:ext cx="5634037" cy="49466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/>
          <a:srcRect l="29555" t="17706" r="30621" b="7120"/>
          <a:stretch>
            <a:fillRect/>
          </a:stretch>
        </p:blipFill>
        <p:spPr bwMode="auto">
          <a:xfrm>
            <a:off x="3563938" y="1611313"/>
            <a:ext cx="4819650" cy="51149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/>
          <a:srcRect l="7941" t="10812" r="15349" b="6889"/>
          <a:stretch>
            <a:fillRect/>
          </a:stretch>
        </p:blipFill>
        <p:spPr bwMode="auto">
          <a:xfrm>
            <a:off x="1990725" y="1427163"/>
            <a:ext cx="6034088" cy="4711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9"/>
          <a:srcRect l="34583" t="10948" r="36403" b="8051"/>
          <a:stretch>
            <a:fillRect/>
          </a:stretch>
        </p:blipFill>
        <p:spPr bwMode="auto">
          <a:xfrm>
            <a:off x="2484438" y="233363"/>
            <a:ext cx="3775075" cy="5926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0"/>
          <a:srcRect l="25021" t="31354" r="28334" b="8051"/>
          <a:stretch>
            <a:fillRect/>
          </a:stretch>
        </p:blipFill>
        <p:spPr bwMode="auto">
          <a:xfrm>
            <a:off x="400050" y="1100138"/>
            <a:ext cx="6983413" cy="47672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71450"/>
            <a:ext cx="9396413" cy="702945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8758734" y="2376488"/>
            <a:ext cx="1503785" cy="3609299"/>
            <a:chOff x="4211960" y="980728"/>
            <a:chExt cx="720080" cy="1728192"/>
          </a:xfrm>
          <a:solidFill>
            <a:srgbClr val="E7502B"/>
          </a:solidFill>
        </p:grpSpPr>
        <p:sp>
          <p:nvSpPr>
            <p:cNvPr id="19" name="Oval 18"/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solidFill>
              <a:srgbClr val="E75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    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solidFill>
              <a:srgbClr val="E75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        </a:t>
              </a:r>
            </a:p>
          </p:txBody>
        </p:sp>
      </p:grpSp>
      <p:grpSp>
        <p:nvGrpSpPr>
          <p:cNvPr id="3" name="Group 22"/>
          <p:cNvGrpSpPr/>
          <p:nvPr/>
        </p:nvGrpSpPr>
        <p:grpSpPr bwMode="auto">
          <a:xfrm>
            <a:off x="7164961" y="3501008"/>
            <a:ext cx="864844" cy="2075378"/>
            <a:chOff x="4211960" y="980728"/>
            <a:chExt cx="720080" cy="1728192"/>
          </a:xfrm>
          <a:solidFill>
            <a:srgbClr val="E7502B"/>
          </a:solidFill>
        </p:grpSpPr>
        <p:sp>
          <p:nvSpPr>
            <p:cNvPr id="24" name="Oval 23"/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solidFill>
              <a:srgbClr val="869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   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solidFill>
              <a:srgbClr val="8697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        </a:t>
              </a:r>
            </a:p>
          </p:txBody>
        </p:sp>
      </p:grp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152525" y="551656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BE" altLang="en-US" sz="1800">
                <a:solidFill>
                  <a:srgbClr val="869728"/>
                </a:solidFill>
                <a:latin typeface="Verdana" pitchFamily="34" charset="0"/>
              </a:rPr>
              <a:t>www.beuc.eu – food@beuc.eu</a:t>
            </a:r>
            <a:endParaRPr lang="en-US" altLang="en-US" sz="1800">
              <a:solidFill>
                <a:srgbClr val="869728"/>
              </a:solidFill>
              <a:latin typeface="Verdana" pitchFamily="34" charset="0"/>
            </a:endParaRPr>
          </a:p>
        </p:txBody>
      </p:sp>
      <p:pic>
        <p:nvPicPr>
          <p:cNvPr id="14342" name="Picture 20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30241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" descr="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387975"/>
            <a:ext cx="20208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440363"/>
            <a:ext cx="45212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tx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429000"/>
            <a:ext cx="3240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adr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6237288"/>
            <a:ext cx="81010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FD1D72-65EE-4451-A838-2DFB8BF1704A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2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1138" y="333375"/>
            <a:ext cx="6069012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Do EU consumers care about their food’s origin?</a:t>
            </a:r>
            <a:b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</a:br>
            <a:endParaRPr lang="en-GB" altLang="en-US" sz="2400" b="1" smtClean="0">
              <a:solidFill>
                <a:srgbClr val="003F6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26832" y="1296172"/>
            <a:ext cx="3057556" cy="2671173"/>
            <a:chOff x="827584" y="1727522"/>
            <a:chExt cx="2697441" cy="2088233"/>
          </a:xfrm>
          <a:effectLst>
            <a:outerShdw blurRad="1397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827584" y="1727522"/>
              <a:ext cx="2697441" cy="208823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7212" y="2158084"/>
              <a:ext cx="2358185" cy="1227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r>
                <a:rPr lang="en-GB" sz="1600" dirty="0"/>
                <a:t> </a:t>
              </a:r>
              <a:r>
                <a:rPr lang="en-GB" sz="1800" dirty="0"/>
                <a:t>of consumers want to know where their 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food</a:t>
              </a:r>
              <a:r>
                <a:rPr lang="en-GB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comes from</a:t>
              </a:r>
              <a:r>
                <a:rPr lang="en-GB" sz="1800" dirty="0"/>
                <a:t>.</a:t>
              </a:r>
            </a:p>
            <a:p>
              <a:pPr>
                <a:defRPr/>
              </a:pPr>
              <a:endParaRPr lang="en-GB" sz="1600" dirty="0"/>
            </a:p>
            <a:p>
              <a:pPr>
                <a:defRPr/>
              </a:pPr>
              <a:r>
                <a:rPr lang="en-GB" sz="1000" dirty="0"/>
                <a:t>*BEUC survey (2013) in AT, FR, PL &amp; SW. </a:t>
              </a:r>
              <a:r>
                <a:rPr lang="en-GB" sz="1000" i="1" dirty="0"/>
                <a:t>Where does my food comes from?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029040" y="2569918"/>
            <a:ext cx="2979611" cy="2844559"/>
            <a:chOff x="5512123" y="1361201"/>
            <a:chExt cx="2596833" cy="2369275"/>
          </a:xfrm>
          <a:effectLst>
            <a:outerShdw blurRad="228600" dist="50800" dir="36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Oval 7"/>
            <p:cNvSpPr/>
            <p:nvPr/>
          </p:nvSpPr>
          <p:spPr>
            <a:xfrm>
              <a:off x="5512123" y="1361201"/>
              <a:ext cx="2596833" cy="23692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8150" y="1582182"/>
              <a:ext cx="2444775" cy="176882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50% to 71% </a:t>
              </a:r>
              <a:r>
                <a:rPr lang="en-GB" sz="1800" dirty="0"/>
                <a:t>of consumers find it </a:t>
              </a:r>
              <a:r>
                <a:rPr lang="en-GB" sz="1800" b="1" dirty="0"/>
                <a:t>important that origin of staple foodstuffs (e.g. sugar, flour, vegetable oil) </a:t>
              </a:r>
              <a:r>
                <a:rPr lang="en-GB" sz="1800" dirty="0"/>
                <a:t>is labelled.</a:t>
              </a:r>
            </a:p>
            <a:p>
              <a:pPr>
                <a:defRPr/>
              </a:pPr>
              <a:endParaRPr lang="en-GB" sz="1600" dirty="0"/>
            </a:p>
            <a:p>
              <a:pPr>
                <a:defRPr/>
              </a:pPr>
              <a:r>
                <a:rPr lang="en-GB" sz="1000" dirty="0"/>
                <a:t>*BEUC survey (2013) in AT, FR, PL &amp; SW. </a:t>
              </a:r>
              <a:r>
                <a:rPr lang="en-GB" sz="1000" i="1" dirty="0"/>
                <a:t>Where does my food comes from?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671064" y="1091380"/>
            <a:ext cx="3229991" cy="2697858"/>
            <a:chOff x="3453826" y="3356992"/>
            <a:chExt cx="2376264" cy="213090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3453826" y="3356992"/>
              <a:ext cx="2376264" cy="213090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1289" y="3863320"/>
              <a:ext cx="2169330" cy="11182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71% </a:t>
              </a:r>
              <a:r>
                <a:rPr lang="en-GB" sz="1800" dirty="0"/>
                <a:t>of EU citizens say that </a:t>
              </a:r>
            </a:p>
            <a:p>
              <a:pPr>
                <a:defRPr/>
              </a:pPr>
              <a:r>
                <a:rPr lang="en-GB" sz="1800" dirty="0"/>
                <a:t>the 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origin of food is important</a:t>
              </a:r>
              <a:r>
                <a:rPr lang="en-GB" sz="1800" dirty="0"/>
                <a:t>.</a:t>
              </a:r>
            </a:p>
            <a:p>
              <a:pPr>
                <a:defRPr/>
              </a:pPr>
              <a:endParaRPr lang="en-GB" sz="1600" dirty="0"/>
            </a:p>
            <a:p>
              <a:pPr>
                <a:defRPr/>
              </a:pPr>
              <a:r>
                <a:rPr lang="en-GB" sz="1000" dirty="0"/>
                <a:t>*Special Eurobarometer No 389 (July 2012).</a:t>
              </a:r>
              <a:endParaRPr lang="en-GB" sz="1000" i="1" dirty="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682626" y="4179316"/>
            <a:ext cx="3294526" cy="2518888"/>
            <a:chOff x="6218987" y="3831298"/>
            <a:chExt cx="2376264" cy="2330810"/>
          </a:xfrm>
          <a:effectLst>
            <a:outerShdw blurRad="292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6218987" y="3831298"/>
              <a:ext cx="2376264" cy="233081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791" y="4198222"/>
              <a:ext cx="2169330" cy="15663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Origin</a:t>
              </a:r>
              <a:r>
                <a:rPr lang="en-GB" sz="1800" dirty="0"/>
                <a:t> ranks 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fifth to sixth</a:t>
              </a:r>
            </a:p>
            <a:p>
              <a:pPr>
                <a:defRPr/>
              </a:pPr>
              <a:r>
                <a:rPr lang="en-GB" sz="1800" dirty="0"/>
                <a:t>most important factor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sz="1800" dirty="0"/>
                <a:t>in consumer purchase decision (out of a list of </a:t>
              </a:r>
              <a:r>
                <a:rPr lang="en-GB" sz="1800" b="1" dirty="0"/>
                <a:t>11</a:t>
              </a:r>
              <a:r>
                <a:rPr lang="en-GB" sz="1800" dirty="0"/>
                <a:t>)</a:t>
              </a:r>
              <a:r>
                <a:rPr lang="en-GB" sz="1600" dirty="0"/>
                <a:t>.</a:t>
              </a:r>
            </a:p>
            <a:p>
              <a:pPr>
                <a:defRPr/>
              </a:pPr>
              <a:endParaRPr lang="en-GB" sz="1600" b="1" i="1" dirty="0"/>
            </a:p>
            <a:p>
              <a:pPr>
                <a:defRPr/>
              </a:pPr>
              <a:r>
                <a:rPr lang="en-GB" sz="1000" dirty="0"/>
                <a:t>*FCEC (2013), BEUC (2013).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154397" y="4089831"/>
            <a:ext cx="3229991" cy="2697858"/>
            <a:chOff x="3453826" y="3356992"/>
            <a:chExt cx="2376264" cy="2130902"/>
          </a:xfrm>
          <a:solidFill>
            <a:srgbClr val="F5AA28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453826" y="3356992"/>
              <a:ext cx="2376264" cy="213090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21289" y="3863320"/>
              <a:ext cx="2169330" cy="12397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69% </a:t>
              </a:r>
              <a:r>
                <a:rPr lang="en-GB" sz="1800" dirty="0"/>
                <a:t>of German consumers say they </a:t>
              </a:r>
              <a:r>
                <a:rPr lang="en-GB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trust more </a:t>
              </a:r>
              <a:r>
                <a:rPr lang="en-GB" sz="1800" dirty="0"/>
                <a:t>food with COOL information</a:t>
              </a:r>
              <a:r>
                <a:rPr lang="en-GB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>
                <a:defRPr/>
              </a:pPr>
              <a:endParaRPr lang="en-GB" sz="1600" dirty="0"/>
            </a:p>
            <a:p>
              <a:pPr>
                <a:defRPr/>
              </a:pPr>
              <a:r>
                <a:rPr lang="en-GB" sz="1000" i="1" dirty="0"/>
                <a:t>*VZBV (2014) Survey carried out in the context of the project “</a:t>
              </a:r>
              <a:r>
                <a:rPr lang="en-GB" sz="1000" i="1" dirty="0" err="1"/>
                <a:t>Lebensmittelklarheit</a:t>
              </a:r>
              <a:r>
                <a:rPr lang="en-GB" sz="1000" i="1" dirty="0"/>
                <a:t> 2.0” </a:t>
              </a:r>
            </a:p>
          </p:txBody>
        </p:sp>
      </p:grpSp>
      <p:pic>
        <p:nvPicPr>
          <p:cNvPr id="5132" name="Picture 12" descr="http://awesomelyawake.files.wordpress.com/2012/01/ye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2898775"/>
            <a:ext cx="3619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Why do consumers want to know their food’s origin?</a:t>
            </a:r>
            <a:endParaRPr lang="fr-FR" altLang="en-US" sz="2400" b="1" smtClean="0">
              <a:solidFill>
                <a:srgbClr val="003F6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484313"/>
            <a:ext cx="6284912" cy="5184775"/>
          </a:xfrm>
        </p:spPr>
        <p:txBody>
          <a:bodyPr tIns="46800"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BEUC survey </a:t>
            </a:r>
            <a:r>
              <a:rPr lang="en-GB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Where does my food come from?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Field work in July 2012 (AT, FR, PL and SW) for publication in January 2013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Similar studies by BEUC members (BE, IT, ES, PT, DK, EL, CZ)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None/>
              <a:defRPr/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Multiple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reasons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: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quality/characteristics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e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nvironmental impact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safety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ethical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concerns (e.g. 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labour rights, animal welfare)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–"/>
              <a:defRPr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support local/national farming/economy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None/>
              <a:defRPr/>
            </a:pPr>
            <a:endParaRPr lang="en-GB" sz="14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BEUC research </a:t>
            </a:r>
            <a:r>
              <a:rPr lang="en-GB" sz="2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carried out before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recent fraud scandals that have further reinforced consumers’ interest in </a:t>
            </a:r>
            <a:r>
              <a:rPr lang="en-GB" sz="2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where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and </a:t>
            </a:r>
            <a:r>
              <a:rPr lang="en-GB" sz="2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how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food is produced.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4374C3F-767B-4697-A5EF-6480CB76A40B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3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410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" y="1733550"/>
            <a:ext cx="2374900" cy="33813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What type of origin information? </a:t>
            </a:r>
            <a:r>
              <a:rPr lang="en-GB" altLang="en-US" sz="20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Geographical level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E0A6FCA-9231-478C-94A4-8B26E175BFB4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4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/>
          <a:srcRect r="7919" b="4340"/>
          <a:stretch>
            <a:fillRect/>
          </a:stretch>
        </p:blipFill>
        <p:spPr bwMode="auto">
          <a:xfrm>
            <a:off x="-68263" y="1393825"/>
            <a:ext cx="9023351" cy="491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755650" y="6308725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400" u="sng"/>
              <a:t>Source</a:t>
            </a:r>
            <a:r>
              <a:rPr lang="en-GB" altLang="en-US" sz="1400"/>
              <a:t>: BEUC (2013) </a:t>
            </a:r>
            <a:r>
              <a:rPr lang="en-GB" altLang="en-US" sz="1400" i="1"/>
              <a:t>Where does my food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What type of origin information?</a:t>
            </a:r>
            <a:b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GB" altLang="en-US" sz="20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Place of farming vs. place of last substantial transformation (I)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6F29F18-8BD4-4944-A91A-A748E2F4E4DE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5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/>
          <a:srcRect b="6458"/>
          <a:stretch>
            <a:fillRect/>
          </a:stretch>
        </p:blipFill>
        <p:spPr bwMode="auto">
          <a:xfrm>
            <a:off x="-434975" y="1370013"/>
            <a:ext cx="9534525" cy="524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755650" y="6308725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400" u="sng"/>
              <a:t>Source</a:t>
            </a:r>
            <a:r>
              <a:rPr lang="en-GB" altLang="en-US" sz="1400"/>
              <a:t>: BEUC (2013) </a:t>
            </a:r>
            <a:r>
              <a:rPr lang="en-GB" altLang="en-US" sz="1400" i="1"/>
              <a:t>Where does my food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What type of origin information?</a:t>
            </a:r>
            <a:b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GB" altLang="en-US" sz="20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Place of farming vs. place of last substantial transformation (II)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DE9E1C-7539-4BCC-AEA7-F50C8FA633FB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6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378825" cy="475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68313" y="6308725"/>
            <a:ext cx="633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400" u="sng"/>
              <a:t>Source</a:t>
            </a:r>
            <a:r>
              <a:rPr lang="en-GB" altLang="en-US" sz="1400"/>
              <a:t>: Verbraucherzentrale Bundesverband (2014) </a:t>
            </a:r>
            <a:r>
              <a:rPr lang="de-DE" altLang="en-US" sz="1400"/>
              <a:t>Survey carried out in the context of the project </a:t>
            </a:r>
            <a:r>
              <a:rPr lang="de-DE" altLang="en-US" sz="1400" i="1"/>
              <a:t>Lebensmittelklarheit 2.0</a:t>
            </a:r>
            <a:endParaRPr lang="en-GB" altLang="en-US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26427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003F6F"/>
                </a:solidFill>
                <a:latin typeface="Verdana" pitchFamily="34" charset="0"/>
                <a:ea typeface="ＭＳ Ｐゴシック" pitchFamily="34" charset="-128"/>
              </a:rPr>
              <a:t>COOL for unprocessed foods, single-ingredient foods and ingredients representing &gt;50%</a:t>
            </a:r>
            <a:endParaRPr lang="en-GB" altLang="en-US" sz="2000" b="1" smtClean="0">
              <a:solidFill>
                <a:srgbClr val="003F6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158D8EF-1EC4-4417-8DB8-EADEB206D9EF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7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566863" y="2852738"/>
            <a:ext cx="7127875" cy="1223962"/>
          </a:xfrm>
        </p:spPr>
        <p:txBody>
          <a:bodyPr tIns="46800"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“</a:t>
            </a:r>
            <a:r>
              <a:rPr lang="en-GB" sz="1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Unpractical</a:t>
            </a: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”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“</a:t>
            </a:r>
            <a:r>
              <a:rPr lang="en-GB" sz="1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Too costly</a:t>
            </a: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”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“</a:t>
            </a:r>
            <a:r>
              <a:rPr lang="en-GB" sz="1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Will disrupt trade and the internal market</a:t>
            </a: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”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“</a:t>
            </a:r>
            <a:r>
              <a:rPr lang="en-GB" sz="1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Of little value to consumers, who are not willing to pay”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pitchFamily="34" charset="0"/>
              <a:buNone/>
              <a:defRPr/>
            </a:pPr>
            <a:r>
              <a:rPr lang="en-GB" sz="1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“Will increase environmental footprint of food products”</a:t>
            </a:r>
            <a:endParaRPr lang="en-GB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endParaRPr lang="en-GB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Char char="•"/>
              <a:defRPr/>
            </a:pPr>
            <a:endParaRPr lang="en-GB" sz="2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4AA4CD"/>
              </a:buClr>
              <a:buSzPct val="84000"/>
              <a:buFont typeface="Arial" charset="0"/>
              <a:buNone/>
              <a:defRPr/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199" name="Picture 2" descr="https://encrypted-tbn0.gstatic.com/images?q=tbn:ANd9GcRaJwkeY7vf5hQre_hg7CVSUAhoIsomLIzy1vbrxG0PNqni2S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5030788"/>
            <a:ext cx="11715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981075" y="2190750"/>
            <a:ext cx="7921625" cy="2703513"/>
          </a:xfrm>
          <a:prstGeom prst="wedgeEllipseCallout">
            <a:avLst>
              <a:gd name="adj1" fmla="val -49825"/>
              <a:gd name="adj2" fmla="val 45783"/>
            </a:avLst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87788" y="5319713"/>
            <a:ext cx="5256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… STILL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288" y="1898650"/>
            <a:ext cx="4176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We hear: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86550" y="6408738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F3B05F9-51CB-4A4D-92A1-FBC84671CA38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8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pic>
        <p:nvPicPr>
          <p:cNvPr id="3081" name="Picture 9" descr="https://encrypted-tbn3.gstatic.com/images?q=tbn:ANd9GcSfSRM-_fzToH0KjNE-ANSkyV-FDrXz_7v7BGZPsWRjeDSVwk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306513"/>
            <a:ext cx="82677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&amp;quot;Où est passé le bon pain ?&amp;quot; Diffusée fin novembre par la chaîne publique RTBF, cette enquête a fait grand bruit en Belgique. En remontant la filière du pain artisanal distribué par les grandes surfaces, les journalistes de l'émissions &amp;quot;Questions à la une&amp;quot; ont dressé un bilan alarmant : garnis d'additifs alimentaires et de colorants pour donner à du pain blanc l'apparence de pain complet, ces produits seraient pour la plupart confectionnés à l'étranger (notammennt en Pologne), &amp;quot;où ils sont cuits à 80% et congelés pour le transport. La grande surface achève alors la cuisson et le tour est joué : un faux pain artisanal termine dans votre caddie&amp;quot;, relate L'Aveni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92150"/>
            <a:ext cx="67071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C:\Users\cpe\Desktop\pho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6402" t="17948" b="32882"/>
          <a:stretch/>
        </p:blipFill>
        <p:spPr bwMode="auto">
          <a:xfrm>
            <a:off x="19077" y="1578258"/>
            <a:ext cx="7267556" cy="5111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-552450" y="46529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875" y="333375"/>
            <a:ext cx="0" cy="93503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83425" y="6454775"/>
            <a:ext cx="2133600" cy="333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C03FEC6-5E69-45E0-9E5F-4A56EF8D8D37}" type="slidenum">
              <a:rPr lang="en-US" altLang="en-US" sz="1000" smtClean="0">
                <a:solidFill>
                  <a:srgbClr val="A6A6A6"/>
                </a:solidFill>
                <a:latin typeface="Verdana" pitchFamily="34" charset="0"/>
              </a:rPr>
              <a:pPr/>
              <a:t>9</a:t>
            </a:fld>
            <a:endParaRPr lang="en-US" altLang="en-US" sz="1000" smtClean="0">
              <a:solidFill>
                <a:srgbClr val="A6A6A6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59463" y="414338"/>
            <a:ext cx="3041650" cy="2981325"/>
            <a:chOff x="3036944" y="3500271"/>
            <a:chExt cx="1785264" cy="3312182"/>
          </a:xfrm>
        </p:grpSpPr>
        <p:pic>
          <p:nvPicPr>
            <p:cNvPr id="20494" name="Picture 14" descr="http://img2.portal.carrefour.fr/gg/pain-de-mie-harry-s-american-sandwich-complet_4123893_322885000404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/>
              </a:extLst>
            </a:blip>
            <a:srcRect l="19102" r="18098"/>
            <a:stretch/>
          </p:blipFill>
          <p:spPr bwMode="auto">
            <a:xfrm>
              <a:off x="3036944" y="3500271"/>
              <a:ext cx="1785264" cy="31794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7" name="Oval 26"/>
            <p:cNvSpPr/>
            <p:nvPr/>
          </p:nvSpPr>
          <p:spPr>
            <a:xfrm>
              <a:off x="3364926" y="5999398"/>
              <a:ext cx="779888" cy="81305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3375" y="538163"/>
            <a:ext cx="2625725" cy="2447925"/>
            <a:chOff x="325438" y="3889375"/>
            <a:chExt cx="2378075" cy="2763838"/>
          </a:xfrm>
        </p:grpSpPr>
        <p:pic>
          <p:nvPicPr>
            <p:cNvPr id="20487" name="Picture 9" descr="Frites surgelé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 l="25722" r="19753"/>
            <a:stretch>
              <a:fillRect/>
            </a:stretch>
          </p:blipFill>
          <p:spPr bwMode="auto">
            <a:xfrm>
              <a:off x="325438" y="3889375"/>
              <a:ext cx="2378075" cy="27638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0" name="Oval 9"/>
            <p:cNvSpPr/>
            <p:nvPr/>
          </p:nvSpPr>
          <p:spPr>
            <a:xfrm>
              <a:off x="539666" y="4884141"/>
              <a:ext cx="769208" cy="7205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3788" y="4162425"/>
            <a:ext cx="3644900" cy="2305050"/>
            <a:chOff x="4904151" y="4162581"/>
            <a:chExt cx="3644347" cy="2305224"/>
          </a:xfrm>
        </p:grpSpPr>
        <p:pic>
          <p:nvPicPr>
            <p:cNvPr id="23" name="Picture 3" descr="C:\Users\cpe\Desktop\COOL examples\Italia zuccher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904151" y="4162581"/>
              <a:ext cx="3644347" cy="23052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2" name="Oval 21"/>
            <p:cNvSpPr/>
            <p:nvPr/>
          </p:nvSpPr>
          <p:spPr bwMode="auto">
            <a:xfrm>
              <a:off x="7418369" y="5259627"/>
              <a:ext cx="1130129" cy="117960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33525" y="1628775"/>
            <a:ext cx="5549900" cy="2332038"/>
            <a:chOff x="2133455" y="653681"/>
            <a:chExt cx="5549316" cy="2332592"/>
          </a:xfrm>
        </p:grpSpPr>
        <p:pic>
          <p:nvPicPr>
            <p:cNvPr id="10253" name="Picture 3"/>
            <p:cNvPicPr>
              <a:picLocks noChangeAspect="1" noChangeArrowheads="1"/>
            </p:cNvPicPr>
            <p:nvPr/>
          </p:nvPicPr>
          <p:blipFill>
            <a:blip r:embed="rId5"/>
            <a:srcRect l="14232" t="17339" r="15436" b="30078"/>
            <a:stretch>
              <a:fillRect/>
            </a:stretch>
          </p:blipFill>
          <p:spPr bwMode="auto">
            <a:xfrm>
              <a:off x="2133455" y="653681"/>
              <a:ext cx="5549316" cy="23325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" name="Oval 25"/>
            <p:cNvSpPr/>
            <p:nvPr/>
          </p:nvSpPr>
          <p:spPr bwMode="auto">
            <a:xfrm>
              <a:off x="6197027" y="1419038"/>
              <a:ext cx="1128594" cy="117820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77813" y="3795713"/>
            <a:ext cx="4164012" cy="2825750"/>
            <a:chOff x="278563" y="3796101"/>
            <a:chExt cx="4163343" cy="2825230"/>
          </a:xfrm>
        </p:grpSpPr>
        <p:pic>
          <p:nvPicPr>
            <p:cNvPr id="10251" name="Picture 2"/>
            <p:cNvPicPr>
              <a:picLocks noChangeAspect="1" noChangeArrowheads="1"/>
            </p:cNvPicPr>
            <p:nvPr/>
          </p:nvPicPr>
          <p:blipFill>
            <a:blip r:embed="rId6"/>
            <a:srcRect l="30875" t="20833" r="14400" b="13113"/>
            <a:stretch>
              <a:fillRect/>
            </a:stretch>
          </p:blipFill>
          <p:spPr bwMode="auto">
            <a:xfrm>
              <a:off x="278563" y="3796101"/>
              <a:ext cx="4163343" cy="2825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122942" y="4653193"/>
              <a:ext cx="1080913" cy="10078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/>
            </a:extLst>
          </a:blip>
          <a:srcRect t="7847" r="5238" b="42245"/>
          <a:stretch/>
        </p:blipFill>
        <p:spPr>
          <a:xfrm>
            <a:off x="845911" y="1698504"/>
            <a:ext cx="7702777" cy="304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6258</TotalTime>
  <Words>703</Words>
  <Application>Microsoft Office PowerPoint</Application>
  <PresentationFormat>On-screen Show (4:3)</PresentationFormat>
  <Paragraphs>102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Do EU consumers care about their food’s origin? </vt:lpstr>
      <vt:lpstr>Why do consumers want to know their food’s origin?</vt:lpstr>
      <vt:lpstr>What type of origin information? Geographical level</vt:lpstr>
      <vt:lpstr>What type of origin information? Place of farming vs. place of last substantial transformation (I)</vt:lpstr>
      <vt:lpstr>What type of origin information? Place of farming vs. place of last substantial transformation (II)</vt:lpstr>
      <vt:lpstr>COOL for unprocessed foods, single-ingredient foods and ingredients representing &gt;50%</vt:lpstr>
      <vt:lpstr>Slide 8</vt:lpstr>
      <vt:lpstr>Slide 9</vt:lpstr>
      <vt:lpstr>BEUC recommendations</vt:lpstr>
      <vt:lpstr>BEUC campaign: Where is my meat from? (I)</vt:lpstr>
      <vt:lpstr>BEUC campaign: Where is my meat from? (II)</vt:lpstr>
      <vt:lpstr>Slide 13</vt:lpstr>
    </vt:vector>
  </TitlesOfParts>
  <Company>BEUC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pde</dc:creator>
  <cp:lastModifiedBy>kh</cp:lastModifiedBy>
  <cp:revision>357</cp:revision>
  <dcterms:created xsi:type="dcterms:W3CDTF">2007-02-27T08:49:17Z</dcterms:created>
  <dcterms:modified xsi:type="dcterms:W3CDTF">2014-11-14T09:20:15Z</dcterms:modified>
</cp:coreProperties>
</file>